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4" name="Google Shape;34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9" name="Google Shape;119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26" name="Google Shape;126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8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" name="Google Shape;39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6" name="Google Shape;46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2" name="Google Shape;52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8" name="Google Shape;58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4" name="Google Shape;64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6" name="Google Shape;86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2" name="Google Shape;92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9" name="Google Shape;99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No.08 </a:t>
            </a:r>
            <a:br>
              <a:rPr b="0" i="0" lang="en-US" sz="4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Task Manager</a:t>
            </a:r>
            <a:endParaRPr/>
          </a:p>
        </p:txBody>
      </p:sp>
      <p:sp>
        <p:nvSpPr>
          <p:cNvPr id="122" name="Google Shape;122;p13"/>
          <p:cNvSpPr txBox="1"/>
          <p:nvPr>
            <p:ph idx="1" type="body"/>
          </p:nvPr>
        </p:nvSpPr>
        <p:spPr>
          <a:xfrm>
            <a:off x="455612" y="1600200"/>
            <a:ext cx="8226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3" name="Google Shape;12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1143000"/>
            <a:ext cx="7620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Memory Organization</a:t>
            </a:r>
            <a:endParaRPr/>
          </a:p>
        </p:txBody>
      </p:sp>
      <p:sp>
        <p:nvSpPr>
          <p:cNvPr id="129" name="Google Shape;129;p14"/>
          <p:cNvSpPr/>
          <p:nvPr/>
        </p:nvSpPr>
        <p:spPr>
          <a:xfrm>
            <a:off x="5410200" y="1752600"/>
            <a:ext cx="2667000" cy="44196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14"/>
          <p:cNvSpPr txBox="1"/>
          <p:nvPr/>
        </p:nvSpPr>
        <p:spPr>
          <a:xfrm>
            <a:off x="6248400" y="198120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Code</a:t>
            </a:r>
            <a:endParaRPr/>
          </a:p>
        </p:txBody>
      </p:sp>
      <p:sp>
        <p:nvSpPr>
          <p:cNvPr id="131" name="Google Shape;131;p14"/>
          <p:cNvSpPr txBox="1"/>
          <p:nvPr/>
        </p:nvSpPr>
        <p:spPr>
          <a:xfrm>
            <a:off x="5919787" y="2743200"/>
            <a:ext cx="1623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Static data</a:t>
            </a:r>
            <a:endParaRPr/>
          </a:p>
        </p:txBody>
      </p:sp>
      <p:sp>
        <p:nvSpPr>
          <p:cNvPr id="132" name="Google Shape;132;p14"/>
          <p:cNvSpPr txBox="1"/>
          <p:nvPr/>
        </p:nvSpPr>
        <p:spPr>
          <a:xfrm>
            <a:off x="6248400" y="3505200"/>
            <a:ext cx="946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</a:t>
            </a:r>
            <a:endParaRPr/>
          </a:p>
        </p:txBody>
      </p:sp>
      <p:sp>
        <p:nvSpPr>
          <p:cNvPr id="133" name="Google Shape;133;p14"/>
          <p:cNvSpPr txBox="1"/>
          <p:nvPr/>
        </p:nvSpPr>
        <p:spPr>
          <a:xfrm>
            <a:off x="6248400" y="556260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Heap</a:t>
            </a:r>
            <a:endParaRPr/>
          </a:p>
        </p:txBody>
      </p:sp>
      <p:cxnSp>
        <p:nvCxnSpPr>
          <p:cNvPr id="134" name="Google Shape;134;p14"/>
          <p:cNvCxnSpPr/>
          <p:nvPr/>
        </p:nvCxnSpPr>
        <p:spPr>
          <a:xfrm>
            <a:off x="5410200" y="26670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5" name="Google Shape;135;p14"/>
          <p:cNvCxnSpPr/>
          <p:nvPr/>
        </p:nvCxnSpPr>
        <p:spPr>
          <a:xfrm>
            <a:off x="5410200" y="33528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6" name="Google Shape;136;p14"/>
          <p:cNvCxnSpPr/>
          <p:nvPr/>
        </p:nvCxnSpPr>
        <p:spPr>
          <a:xfrm>
            <a:off x="5410200" y="41910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7" name="Google Shape;137;p14"/>
          <p:cNvCxnSpPr/>
          <p:nvPr/>
        </p:nvCxnSpPr>
        <p:spPr>
          <a:xfrm>
            <a:off x="5410200" y="54102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38" name="Google Shape;138;p14"/>
          <p:cNvCxnSpPr/>
          <p:nvPr/>
        </p:nvCxnSpPr>
        <p:spPr>
          <a:xfrm>
            <a:off x="6705600" y="40386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139" name="Google Shape;139;p14"/>
          <p:cNvCxnSpPr/>
          <p:nvPr/>
        </p:nvCxnSpPr>
        <p:spPr>
          <a:xfrm>
            <a:off x="6705600" y="5029200"/>
            <a:ext cx="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140" name="Google Shape;140;p14"/>
          <p:cNvCxnSpPr/>
          <p:nvPr/>
        </p:nvCxnSpPr>
        <p:spPr>
          <a:xfrm>
            <a:off x="5410200" y="13716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1" name="Google Shape;141;p14"/>
          <p:cNvCxnSpPr/>
          <p:nvPr/>
        </p:nvCxnSpPr>
        <p:spPr>
          <a:xfrm>
            <a:off x="8077200" y="13716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2" name="Google Shape;142;p14"/>
          <p:cNvCxnSpPr/>
          <p:nvPr/>
        </p:nvCxnSpPr>
        <p:spPr>
          <a:xfrm>
            <a:off x="5410200" y="6172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43" name="Google Shape;143;p14"/>
          <p:cNvCxnSpPr/>
          <p:nvPr/>
        </p:nvCxnSpPr>
        <p:spPr>
          <a:xfrm>
            <a:off x="8077200" y="6172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44" name="Google Shape;144;p14"/>
          <p:cNvSpPr/>
          <p:nvPr/>
        </p:nvSpPr>
        <p:spPr>
          <a:xfrm>
            <a:off x="914400" y="1524000"/>
            <a:ext cx="2667000" cy="46482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14"/>
          <p:cNvSpPr txBox="1"/>
          <p:nvPr/>
        </p:nvSpPr>
        <p:spPr>
          <a:xfrm>
            <a:off x="1443037" y="15240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1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(browser)</a:t>
            </a:r>
            <a:endParaRPr/>
          </a:p>
        </p:txBody>
      </p:sp>
      <p:sp>
        <p:nvSpPr>
          <p:cNvPr id="146" name="Google Shape;146;p14"/>
          <p:cNvSpPr txBox="1"/>
          <p:nvPr/>
        </p:nvSpPr>
        <p:spPr>
          <a:xfrm>
            <a:off x="1465262" y="24384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3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(word)</a:t>
            </a:r>
            <a:endParaRPr/>
          </a:p>
        </p:txBody>
      </p:sp>
      <p:sp>
        <p:nvSpPr>
          <p:cNvPr id="147" name="Google Shape;147;p14"/>
          <p:cNvSpPr txBox="1"/>
          <p:nvPr/>
        </p:nvSpPr>
        <p:spPr>
          <a:xfrm>
            <a:off x="1458912" y="35052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4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(excel)</a:t>
            </a:r>
            <a:endParaRPr/>
          </a:p>
        </p:txBody>
      </p:sp>
      <p:sp>
        <p:nvSpPr>
          <p:cNvPr id="148" name="Google Shape;148;p14"/>
          <p:cNvSpPr txBox="1"/>
          <p:nvPr/>
        </p:nvSpPr>
        <p:spPr>
          <a:xfrm>
            <a:off x="1239837" y="5562600"/>
            <a:ext cx="1946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Windows OS</a:t>
            </a:r>
            <a:endParaRPr/>
          </a:p>
        </p:txBody>
      </p:sp>
      <p:cxnSp>
        <p:nvCxnSpPr>
          <p:cNvPr id="149" name="Google Shape;149;p14"/>
          <p:cNvCxnSpPr/>
          <p:nvPr/>
        </p:nvCxnSpPr>
        <p:spPr>
          <a:xfrm>
            <a:off x="914400" y="24384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0" name="Google Shape;150;p14"/>
          <p:cNvCxnSpPr/>
          <p:nvPr/>
        </p:nvCxnSpPr>
        <p:spPr>
          <a:xfrm>
            <a:off x="914400" y="33528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1" name="Google Shape;151;p14"/>
          <p:cNvCxnSpPr/>
          <p:nvPr/>
        </p:nvCxnSpPr>
        <p:spPr>
          <a:xfrm>
            <a:off x="914400" y="43434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2" name="Google Shape;152;p14"/>
          <p:cNvCxnSpPr/>
          <p:nvPr/>
        </p:nvCxnSpPr>
        <p:spPr>
          <a:xfrm>
            <a:off x="914400" y="53340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3" name="Google Shape;153;p14"/>
          <p:cNvCxnSpPr/>
          <p:nvPr/>
        </p:nvCxnSpPr>
        <p:spPr>
          <a:xfrm>
            <a:off x="914400" y="13716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4" name="Google Shape;154;p14"/>
          <p:cNvCxnSpPr/>
          <p:nvPr/>
        </p:nvCxnSpPr>
        <p:spPr>
          <a:xfrm>
            <a:off x="3581400" y="13716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5" name="Google Shape;155;p14"/>
          <p:cNvCxnSpPr/>
          <p:nvPr/>
        </p:nvCxnSpPr>
        <p:spPr>
          <a:xfrm>
            <a:off x="914400" y="6172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6" name="Google Shape;156;p14"/>
          <p:cNvCxnSpPr/>
          <p:nvPr/>
        </p:nvCxnSpPr>
        <p:spPr>
          <a:xfrm>
            <a:off x="3581400" y="6172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57" name="Google Shape;157;p14"/>
          <p:cNvSpPr txBox="1"/>
          <p:nvPr/>
        </p:nvSpPr>
        <p:spPr>
          <a:xfrm>
            <a:off x="1443037" y="44196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2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(dev-c++)</a:t>
            </a:r>
            <a:endParaRPr/>
          </a:p>
        </p:txBody>
      </p:sp>
      <p:cxnSp>
        <p:nvCxnSpPr>
          <p:cNvPr id="158" name="Google Shape;158;p14"/>
          <p:cNvCxnSpPr/>
          <p:nvPr/>
        </p:nvCxnSpPr>
        <p:spPr>
          <a:xfrm flipH="1" rot="10800000">
            <a:off x="3581400" y="1752600"/>
            <a:ext cx="1828800" cy="1600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59" name="Google Shape;159;p14"/>
          <p:cNvCxnSpPr/>
          <p:nvPr/>
        </p:nvCxnSpPr>
        <p:spPr>
          <a:xfrm>
            <a:off x="3581400" y="4343400"/>
            <a:ext cx="1828800" cy="1828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42" name="Google Shape;42;p5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(A + B) * C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(			(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	(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A	( 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		AB	( 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)		AB +	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AB +	*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		AB + C	*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AB + C *</a:t>
            </a:r>
            <a:endParaRPr/>
          </a:p>
        </p:txBody>
      </p:sp>
      <p:cxnSp>
        <p:nvCxnSpPr>
          <p:cNvPr id="43" name="Google Shape;43;p5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Templates</a:t>
            </a:r>
            <a:endParaRPr/>
          </a:p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stack of operands and a stack of operators.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Operands can be integers and floating point numbers, even variables.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Operators are single characters.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would have to create classes FloatStack and CharStack.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the internal workings of both classes is the same.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C++ Templates</a:t>
            </a:r>
            <a:endParaRPr/>
          </a:p>
        </p:txBody>
      </p:sp>
      <p:sp>
        <p:nvSpPr>
          <p:cNvPr id="55" name="Google Shape;55;p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use C++ Templates to create a “template” of a stack class.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Instantiate float stack, char stack, or stack for any type of element we want.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Function Call Stack</a:t>
            </a:r>
            <a:endParaRPr/>
          </a:p>
        </p:txBody>
      </p:sp>
      <p:sp>
        <p:nvSpPr>
          <p:cNvPr id="61" name="Google Shape;61;p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Stacks play a key role in implementation of function calls in programming languages.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C++, for example, the “call stack” is used to pass function arguments and receive return values.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call stack is also used for “local variables”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Stack</a:t>
            </a:r>
            <a:endParaRPr/>
          </a:p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455612" y="1600200"/>
            <a:ext cx="82263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GCC, a popular C/C++ compiler on Intel platform, stack entries are:</a:t>
            </a:r>
            <a:endParaRPr/>
          </a:p>
        </p:txBody>
      </p:sp>
      <p:grpSp>
        <p:nvGrpSpPr>
          <p:cNvPr id="68" name="Google Shape;68;p9"/>
          <p:cNvGrpSpPr/>
          <p:nvPr/>
        </p:nvGrpSpPr>
        <p:grpSpPr>
          <a:xfrm>
            <a:off x="1600200" y="3276600"/>
            <a:ext cx="4762500" cy="2076450"/>
            <a:chOff x="1008" y="2064"/>
            <a:chExt cx="3000" cy="1308"/>
          </a:xfrm>
        </p:grpSpPr>
        <p:sp>
          <p:nvSpPr>
            <p:cNvPr id="69" name="Google Shape;69;p9"/>
            <p:cNvSpPr/>
            <p:nvPr/>
          </p:nvSpPr>
          <p:spPr>
            <a:xfrm>
              <a:off x="1872" y="2064"/>
              <a:ext cx="1500" cy="1200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70" name="Google Shape;70;p9"/>
            <p:cNvSpPr txBox="1"/>
            <p:nvPr/>
          </p:nvSpPr>
          <p:spPr>
            <a:xfrm>
              <a:off x="2087" y="307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return address</a:t>
              </a:r>
              <a:endParaRPr/>
            </a:p>
          </p:txBody>
        </p:sp>
        <p:sp>
          <p:nvSpPr>
            <p:cNvPr id="71" name="Google Shape;71;p9"/>
            <p:cNvSpPr txBox="1"/>
            <p:nvPr/>
          </p:nvSpPr>
          <p:spPr>
            <a:xfrm>
              <a:off x="2139" y="282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first argument</a:t>
              </a:r>
              <a:endParaRPr/>
            </a:p>
          </p:txBody>
        </p:sp>
        <p:sp>
          <p:nvSpPr>
            <p:cNvPr id="72" name="Google Shape;72;p9"/>
            <p:cNvSpPr txBox="1"/>
            <p:nvPr/>
          </p:nvSpPr>
          <p:spPr>
            <a:xfrm>
              <a:off x="1981" y="2592"/>
              <a:ext cx="15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second argument</a:t>
              </a:r>
              <a:endParaRPr/>
            </a:p>
          </p:txBody>
        </p:sp>
        <p:sp>
          <p:nvSpPr>
            <p:cNvPr id="73" name="Google Shape;73;p9"/>
            <p:cNvSpPr txBox="1"/>
            <p:nvPr/>
          </p:nvSpPr>
          <p:spPr>
            <a:xfrm>
              <a:off x="2016" y="210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last argument</a:t>
              </a:r>
              <a:endParaRPr/>
            </a:p>
          </p:txBody>
        </p:sp>
        <p:cxnSp>
          <p:nvCxnSpPr>
            <p:cNvPr id="74" name="Google Shape;74;p9"/>
            <p:cNvCxnSpPr/>
            <p:nvPr/>
          </p:nvCxnSpPr>
          <p:spPr>
            <a:xfrm>
              <a:off x="1872" y="3072"/>
              <a:ext cx="15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5" name="Google Shape;75;p9"/>
            <p:cNvCxnSpPr/>
            <p:nvPr/>
          </p:nvCxnSpPr>
          <p:spPr>
            <a:xfrm>
              <a:off x="1872" y="2832"/>
              <a:ext cx="15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6" name="Google Shape;76;p9"/>
            <p:cNvCxnSpPr/>
            <p:nvPr/>
          </p:nvCxnSpPr>
          <p:spPr>
            <a:xfrm>
              <a:off x="1872" y="2592"/>
              <a:ext cx="15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77" name="Google Shape;77;p9"/>
            <p:cNvSpPr txBox="1"/>
            <p:nvPr/>
          </p:nvSpPr>
          <p:spPr>
            <a:xfrm>
              <a:off x="2240" y="2304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……….</a:t>
              </a:r>
              <a:endParaRPr/>
            </a:p>
          </p:txBody>
        </p:sp>
        <p:cxnSp>
          <p:nvCxnSpPr>
            <p:cNvPr id="78" name="Google Shape;78;p9"/>
            <p:cNvCxnSpPr/>
            <p:nvPr/>
          </p:nvCxnSpPr>
          <p:spPr>
            <a:xfrm>
              <a:off x="1872" y="2352"/>
              <a:ext cx="15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79" name="Google Shape;79;p9"/>
            <p:cNvSpPr txBox="1"/>
            <p:nvPr/>
          </p:nvSpPr>
          <p:spPr>
            <a:xfrm>
              <a:off x="1008" y="2102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n*4(%esp)</a:t>
              </a:r>
              <a:endParaRPr/>
            </a:p>
          </p:txBody>
        </p:sp>
        <p:sp>
          <p:nvSpPr>
            <p:cNvPr id="80" name="Google Shape;80;p9"/>
            <p:cNvSpPr txBox="1"/>
            <p:nvPr/>
          </p:nvSpPr>
          <p:spPr>
            <a:xfrm>
              <a:off x="3408" y="3062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top</a:t>
              </a:r>
              <a:endParaRPr/>
            </a:p>
          </p:txBody>
        </p:sp>
        <p:sp>
          <p:nvSpPr>
            <p:cNvPr id="81" name="Google Shape;81;p9"/>
            <p:cNvSpPr txBox="1"/>
            <p:nvPr/>
          </p:nvSpPr>
          <p:spPr>
            <a:xfrm>
              <a:off x="1200" y="3062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(%esp)</a:t>
              </a:r>
              <a:endParaRPr/>
            </a:p>
          </p:txBody>
        </p:sp>
        <p:sp>
          <p:nvSpPr>
            <p:cNvPr id="82" name="Google Shape;82;p9"/>
            <p:cNvSpPr txBox="1"/>
            <p:nvPr/>
          </p:nvSpPr>
          <p:spPr>
            <a:xfrm>
              <a:off x="1152" y="2582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8(%esp)</a:t>
              </a:r>
              <a:endParaRPr/>
            </a:p>
          </p:txBody>
        </p:sp>
        <p:sp>
          <p:nvSpPr>
            <p:cNvPr id="83" name="Google Shape;83;p9"/>
            <p:cNvSpPr txBox="1"/>
            <p:nvPr/>
          </p:nvSpPr>
          <p:spPr>
            <a:xfrm>
              <a:off x="1152" y="2822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Helvetica Neue"/>
                <a:buNone/>
              </a:pPr>
              <a:r>
                <a:rPr b="0" i="0" lang="en-US" sz="2000" u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4(%esp)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Stack</a:t>
            </a:r>
            <a:endParaRPr/>
          </a:p>
        </p:txBody>
      </p:sp>
      <p:sp>
        <p:nvSpPr>
          <p:cNvPr id="89" name="Google Shape;89;p10"/>
          <p:cNvSpPr txBox="1"/>
          <p:nvPr>
            <p:ph idx="1" type="body"/>
          </p:nvPr>
        </p:nvSpPr>
        <p:spPr>
          <a:xfrm>
            <a:off x="990600" y="1295400"/>
            <a:ext cx="67818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consider the function:</a:t>
            </a:r>
            <a:br>
              <a:rPr b="0" i="0" lang="en-US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i_avg (int a, int b)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{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(a + b) / 2;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228600" lvl="2" marL="11430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 Stack layout on entry: </a:t>
            </a:r>
            <a:endParaRPr/>
          </a:p>
          <a:p>
            <a:pPr indent="-228600" lvl="2" marL="11430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 </a:t>
            </a:r>
            <a:endParaRPr/>
          </a:p>
          <a:p>
            <a:pPr indent="-228600" lvl="2" marL="11430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 8(%esp) b </a:t>
            </a:r>
            <a:endParaRPr/>
          </a:p>
          <a:p>
            <a:pPr indent="-228600" lvl="2" marL="11430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 4(%esp) a </a:t>
            </a:r>
            <a:endParaRPr/>
          </a:p>
          <a:p>
            <a:pPr indent="-228600" lvl="2" marL="11430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  (%esp) return address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Stack</a:t>
            </a:r>
            <a:endParaRPr/>
          </a:p>
        </p:txBody>
      </p:sp>
      <p:sp>
        <p:nvSpPr>
          <p:cNvPr id="95" name="Google Shape;95;p11"/>
          <p:cNvSpPr txBox="1"/>
          <p:nvPr>
            <p:ph idx="1" type="body"/>
          </p:nvPr>
        </p:nvSpPr>
        <p:spPr>
          <a:xfrm>
            <a:off x="990600" y="1295400"/>
            <a:ext cx="67818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consider the function:</a:t>
            </a:r>
            <a:b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i_avg (int a, int b)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{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(a + b) / 2;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 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6" name="Google Shape;96;p11"/>
          <p:cNvSpPr txBox="1"/>
          <p:nvPr/>
        </p:nvSpPr>
        <p:spPr>
          <a:xfrm>
            <a:off x="1524000" y="3684587"/>
            <a:ext cx="5334000" cy="2439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.globl _i_avg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_i_avg: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movl 4(%esp), %eax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addl 8(%esp), %eax # Add the args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sarl $1, %eax # Divide by 2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b="1" i="0" lang="en-US" sz="1800" u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 # Return value is in %eax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Memory Organization</a:t>
            </a:r>
            <a:endParaRPr/>
          </a:p>
        </p:txBody>
      </p:sp>
      <p:sp>
        <p:nvSpPr>
          <p:cNvPr id="102" name="Google Shape;102;p12"/>
          <p:cNvSpPr txBox="1"/>
          <p:nvPr>
            <p:ph idx="1" type="body"/>
          </p:nvPr>
        </p:nvSpPr>
        <p:spPr>
          <a:xfrm>
            <a:off x="455612" y="1600200"/>
            <a:ext cx="43449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 program (.exe) is run, it is loaded in memory. It becomes a </a:t>
            </a:r>
            <a:r>
              <a:rPr b="0" i="1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</a:t>
            </a: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process is given a block of memory.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[Control-Alt-DEL]</a:t>
            </a:r>
            <a:endParaRPr/>
          </a:p>
        </p:txBody>
      </p:sp>
      <p:sp>
        <p:nvSpPr>
          <p:cNvPr id="103" name="Google Shape;103;p12"/>
          <p:cNvSpPr/>
          <p:nvPr/>
        </p:nvSpPr>
        <p:spPr>
          <a:xfrm>
            <a:off x="5410200" y="1524000"/>
            <a:ext cx="2667000" cy="46482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12"/>
          <p:cNvSpPr txBox="1"/>
          <p:nvPr/>
        </p:nvSpPr>
        <p:spPr>
          <a:xfrm>
            <a:off x="5938837" y="15240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1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(browser)</a:t>
            </a:r>
            <a:endParaRPr/>
          </a:p>
        </p:txBody>
      </p:sp>
      <p:sp>
        <p:nvSpPr>
          <p:cNvPr id="105" name="Google Shape;105;p12"/>
          <p:cNvSpPr txBox="1"/>
          <p:nvPr/>
        </p:nvSpPr>
        <p:spPr>
          <a:xfrm>
            <a:off x="5961062" y="24384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3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(word)</a:t>
            </a:r>
            <a:endParaRPr/>
          </a:p>
        </p:txBody>
      </p:sp>
      <p:sp>
        <p:nvSpPr>
          <p:cNvPr id="106" name="Google Shape;106;p12"/>
          <p:cNvSpPr txBox="1"/>
          <p:nvPr/>
        </p:nvSpPr>
        <p:spPr>
          <a:xfrm>
            <a:off x="5954712" y="35052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4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(excel)</a:t>
            </a:r>
            <a:endParaRPr/>
          </a:p>
        </p:txBody>
      </p:sp>
      <p:sp>
        <p:nvSpPr>
          <p:cNvPr id="107" name="Google Shape;107;p12"/>
          <p:cNvSpPr txBox="1"/>
          <p:nvPr/>
        </p:nvSpPr>
        <p:spPr>
          <a:xfrm>
            <a:off x="5735637" y="5562600"/>
            <a:ext cx="1946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Windows OS</a:t>
            </a:r>
            <a:endParaRPr/>
          </a:p>
        </p:txBody>
      </p:sp>
      <p:cxnSp>
        <p:nvCxnSpPr>
          <p:cNvPr id="108" name="Google Shape;108;p12"/>
          <p:cNvCxnSpPr/>
          <p:nvPr/>
        </p:nvCxnSpPr>
        <p:spPr>
          <a:xfrm>
            <a:off x="5410200" y="24384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09" name="Google Shape;109;p12"/>
          <p:cNvCxnSpPr/>
          <p:nvPr/>
        </p:nvCxnSpPr>
        <p:spPr>
          <a:xfrm>
            <a:off x="5410200" y="33528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0" name="Google Shape;110;p12"/>
          <p:cNvCxnSpPr/>
          <p:nvPr/>
        </p:nvCxnSpPr>
        <p:spPr>
          <a:xfrm>
            <a:off x="5410200" y="43434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1" name="Google Shape;111;p12"/>
          <p:cNvCxnSpPr/>
          <p:nvPr/>
        </p:nvCxnSpPr>
        <p:spPr>
          <a:xfrm>
            <a:off x="5410200" y="5334000"/>
            <a:ext cx="2667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2" name="Google Shape;112;p12"/>
          <p:cNvCxnSpPr/>
          <p:nvPr/>
        </p:nvCxnSpPr>
        <p:spPr>
          <a:xfrm>
            <a:off x="5410200" y="13716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3" name="Google Shape;113;p12"/>
          <p:cNvCxnSpPr/>
          <p:nvPr/>
        </p:nvCxnSpPr>
        <p:spPr>
          <a:xfrm>
            <a:off x="8077200" y="13716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4" name="Google Shape;114;p12"/>
          <p:cNvCxnSpPr/>
          <p:nvPr/>
        </p:nvCxnSpPr>
        <p:spPr>
          <a:xfrm>
            <a:off x="5410200" y="6172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5" name="Google Shape;115;p12"/>
          <p:cNvCxnSpPr/>
          <p:nvPr/>
        </p:nvCxnSpPr>
        <p:spPr>
          <a:xfrm>
            <a:off x="8077200" y="6172200"/>
            <a:ext cx="0" cy="38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6" name="Google Shape;116;p12"/>
          <p:cNvSpPr txBox="1"/>
          <p:nvPr/>
        </p:nvSpPr>
        <p:spPr>
          <a:xfrm>
            <a:off x="5938837" y="4419600"/>
            <a:ext cx="15399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 2</a:t>
            </a:r>
            <a:b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(dev-c++)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